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6"/>
  </p:notesMasterIdLst>
  <p:handoutMasterIdLst>
    <p:handoutMasterId r:id="rId17"/>
  </p:handoutMasterIdLst>
  <p:sldIdLst>
    <p:sldId id="1025" r:id="rId2"/>
    <p:sldId id="1045" r:id="rId3"/>
    <p:sldId id="1049" r:id="rId4"/>
    <p:sldId id="1072" r:id="rId5"/>
    <p:sldId id="1073" r:id="rId6"/>
    <p:sldId id="1081" r:id="rId7"/>
    <p:sldId id="1074" r:id="rId8"/>
    <p:sldId id="1075" r:id="rId9"/>
    <p:sldId id="1076" r:id="rId10"/>
    <p:sldId id="1077" r:id="rId11"/>
    <p:sldId id="1078" r:id="rId12"/>
    <p:sldId id="1058" r:id="rId13"/>
    <p:sldId id="1080" r:id="rId14"/>
    <p:sldId id="1082" r:id="rId15"/>
  </p:sldIdLst>
  <p:sldSz cx="9144000" cy="5143500" type="screen16x9"/>
  <p:notesSz cx="6797675" cy="99266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39625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87925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18876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7585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198126" algn="l" defTabSz="879250" rtl="0" eaLnBrk="1" latinLnBrk="0" hangingPunct="1">
      <a:defRPr i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637751" algn="l" defTabSz="879250" rtl="0" eaLnBrk="1" latinLnBrk="0" hangingPunct="1">
      <a:defRPr i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077376" algn="l" defTabSz="879250" rtl="0" eaLnBrk="1" latinLnBrk="0" hangingPunct="1">
      <a:defRPr i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517002" algn="l" defTabSz="879250" rtl="0" eaLnBrk="1" latinLnBrk="0" hangingPunct="1">
      <a:defRPr i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>
          <p15:clr>
            <a:srgbClr val="A4A3A4"/>
          </p15:clr>
        </p15:guide>
        <p15:guide id="2" orient="horz" pos="1119">
          <p15:clr>
            <a:srgbClr val="A4A3A4"/>
          </p15:clr>
        </p15:guide>
        <p15:guide id="3" orient="horz" pos="3300">
          <p15:clr>
            <a:srgbClr val="A4A3A4"/>
          </p15:clr>
        </p15:guide>
        <p15:guide id="4" orient="horz" pos="175">
          <p15:clr>
            <a:srgbClr val="A4A3A4"/>
          </p15:clr>
        </p15:guide>
        <p15:guide id="5" pos="5465">
          <p15:clr>
            <a:srgbClr val="A4A3A4"/>
          </p15:clr>
        </p15:guide>
        <p15:guide id="6" pos="2880">
          <p15:clr>
            <a:srgbClr val="A4A3A4"/>
          </p15:clr>
        </p15:guide>
        <p15:guide id="7" pos="2049">
          <p15:clr>
            <a:srgbClr val="A4A3A4"/>
          </p15:clr>
        </p15:guide>
        <p15:guide id="8" pos="295">
          <p15:clr>
            <a:srgbClr val="A4A3A4"/>
          </p15:clr>
        </p15:guide>
        <p15:guide id="9" orient="horz" pos="1971">
          <p15:clr>
            <a:srgbClr val="A4A3A4"/>
          </p15:clr>
        </p15:guide>
        <p15:guide id="10" orient="horz" pos="1008">
          <p15:clr>
            <a:srgbClr val="A4A3A4"/>
          </p15:clr>
        </p15:guide>
        <p15:guide id="11" orient="horz" pos="2971">
          <p15:clr>
            <a:srgbClr val="A4A3A4"/>
          </p15:clr>
        </p15:guide>
        <p15:guide id="12" orient="horz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3300"/>
    <a:srgbClr val="0000FF"/>
    <a:srgbClr val="FF6743"/>
    <a:srgbClr val="C02500"/>
    <a:srgbClr val="E0E0E0"/>
    <a:srgbClr val="DDDDDD"/>
    <a:srgbClr val="4D4D4D"/>
    <a:srgbClr val="1C1C1C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89094" autoAdjust="0"/>
  </p:normalViewPr>
  <p:slideViewPr>
    <p:cSldViewPr>
      <p:cViewPr varScale="1">
        <p:scale>
          <a:sx n="75" d="100"/>
          <a:sy n="75" d="100"/>
        </p:scale>
        <p:origin x="261" y="41"/>
      </p:cViewPr>
      <p:guideLst>
        <p:guide orient="horz" pos="2190"/>
        <p:guide orient="horz" pos="1119"/>
        <p:guide orient="horz" pos="3300"/>
        <p:guide orient="horz" pos="175"/>
        <p:guide pos="5465"/>
        <p:guide pos="2880"/>
        <p:guide pos="2049"/>
        <p:guide pos="295"/>
        <p:guide orient="horz" pos="1971"/>
        <p:guide orient="horz" pos="1008"/>
        <p:guide orient="horz" pos="2971"/>
        <p:guide orient="horz"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3876"/>
    </p:cViewPr>
  </p:sorterViewPr>
  <p:notesViewPr>
    <p:cSldViewPr>
      <p:cViewPr varScale="1">
        <p:scale>
          <a:sx n="57" d="100"/>
          <a:sy n="57" d="100"/>
        </p:scale>
        <p:origin x="31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93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93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BCC99CCB-7246-4C0C-B1BF-C059D923634A}" type="datetimeFigureOut">
              <a:rPr lang="zh-TW" altLang="en-US" smtClean="0"/>
              <a:pPr/>
              <a:t>2025/3/17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118"/>
            <a:ext cx="2945659" cy="495936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5936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544FBC8-496C-4DDC-A0A4-8BBFB91F0B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29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2" tIns="45496" rIns="90992" bIns="45496" numCol="1" anchor="t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charset="0"/>
                <a:ea typeface="华文细黑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2" tIns="45496" rIns="90992" bIns="45496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  <a:ea typeface="华文细黑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4538"/>
            <a:ext cx="6613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351"/>
            <a:ext cx="5438140" cy="446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2" tIns="45496" rIns="90992" bIns="45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118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2" tIns="45496" rIns="90992" bIns="45496" numCol="1" anchor="b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charset="0"/>
                <a:ea typeface="华文细黑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9118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2" tIns="45496" rIns="90992" bIns="45496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  <a:ea typeface="华文细黑" pitchFamily="2" charset="-122"/>
                <a:cs typeface="+mn-cs"/>
              </a:defRPr>
            </a:lvl1pPr>
          </a:lstStyle>
          <a:p>
            <a:pPr>
              <a:defRPr/>
            </a:pPr>
            <a:fld id="{697AFD06-3AF1-457A-9321-C1D056D18A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3812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华文细黑" pitchFamily="2" charset="-122"/>
        <a:cs typeface="华文细黑"/>
      </a:defRPr>
    </a:lvl1pPr>
    <a:lvl2pPr marL="4396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华文细黑" pitchFamily="2" charset="-122"/>
        <a:cs typeface="华文细黑"/>
      </a:defRPr>
    </a:lvl2pPr>
    <a:lvl3pPr marL="8792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华文细黑" pitchFamily="2" charset="-122"/>
        <a:cs typeface="华文细黑"/>
      </a:defRPr>
    </a:lvl3pPr>
    <a:lvl4pPr marL="1318876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华文细黑" pitchFamily="2" charset="-122"/>
        <a:cs typeface="华文细黑"/>
      </a:defRPr>
    </a:lvl4pPr>
    <a:lvl5pPr marL="17585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华文细黑" pitchFamily="2" charset="-122"/>
        <a:cs typeface="华文细黑"/>
      </a:defRPr>
    </a:lvl5pPr>
    <a:lvl6pPr marL="2198126" algn="l" defTabSz="8792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37751" algn="l" defTabSz="8792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77376" algn="l" defTabSz="8792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517002" algn="l" defTabSz="8792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 b="1" i="0"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55958-6391-7B44-AC04-5DF1EFA1CE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33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4DEA08BB-87F9-4741-AB00-BD8140306BC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830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C7E40A7F-B5E7-4B93-83F1-5C0292EA051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0699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55108179-B929-40ED-945A-3B85F8B355CF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6363949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017BFD95-8783-41C9-AEC2-51097EBD319E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zh-CN" altLang="en-US" i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2666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zh-CN" altLang="en-US" i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/>
              <a:t>Page </a:t>
            </a:r>
            <a:r>
              <a:rPr lang="de-DE" altLang="zh-CN">
                <a:sym typeface="MS UI Gothic" pitchFamily="34" charset="-128"/>
              </a:rPr>
              <a:t></a:t>
            </a:r>
            <a:r>
              <a:rPr lang="de-DE" altLang="zh-CN"/>
              <a:t> </a:t>
            </a:r>
            <a:fld id="{017BFD95-8783-41C9-AEC2-51097EBD31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00939"/>
            <a:ext cx="4040188" cy="4798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625" indent="0">
              <a:buNone/>
              <a:defRPr sz="1900" b="1"/>
            </a:lvl2pPr>
            <a:lvl3pPr marL="879250" indent="0">
              <a:buNone/>
              <a:defRPr sz="1700" b="1"/>
            </a:lvl3pPr>
            <a:lvl4pPr marL="1318876" indent="0">
              <a:buNone/>
              <a:defRPr sz="1500" b="1"/>
            </a:lvl4pPr>
            <a:lvl5pPr marL="1758500" indent="0">
              <a:buNone/>
              <a:defRPr sz="1500" b="1"/>
            </a:lvl5pPr>
            <a:lvl6pPr marL="2198126" indent="0">
              <a:buNone/>
              <a:defRPr sz="1500" b="1"/>
            </a:lvl6pPr>
            <a:lvl7pPr marL="2637751" indent="0">
              <a:buNone/>
              <a:defRPr sz="1500" b="1"/>
            </a:lvl7pPr>
            <a:lvl8pPr marL="3077376" indent="0">
              <a:buNone/>
              <a:defRPr sz="1500" b="1"/>
            </a:lvl8pPr>
            <a:lvl9pPr marL="3517002" indent="0">
              <a:buNone/>
              <a:defRPr sz="1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380759"/>
            <a:ext cx="4040188" cy="335545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900939"/>
            <a:ext cx="4041775" cy="4798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625" indent="0">
              <a:buNone/>
              <a:defRPr sz="1900" b="1"/>
            </a:lvl2pPr>
            <a:lvl3pPr marL="879250" indent="0">
              <a:buNone/>
              <a:defRPr sz="1700" b="1"/>
            </a:lvl3pPr>
            <a:lvl4pPr marL="1318876" indent="0">
              <a:buNone/>
              <a:defRPr sz="1500" b="1"/>
            </a:lvl4pPr>
            <a:lvl5pPr marL="1758500" indent="0">
              <a:buNone/>
              <a:defRPr sz="1500" b="1"/>
            </a:lvl5pPr>
            <a:lvl6pPr marL="2198126" indent="0">
              <a:buNone/>
              <a:defRPr sz="1500" b="1"/>
            </a:lvl6pPr>
            <a:lvl7pPr marL="2637751" indent="0">
              <a:buNone/>
              <a:defRPr sz="1500" b="1"/>
            </a:lvl7pPr>
            <a:lvl8pPr marL="3077376" indent="0">
              <a:buNone/>
              <a:defRPr sz="1500" b="1"/>
            </a:lvl8pPr>
            <a:lvl9pPr marL="3517002" indent="0">
              <a:buNone/>
              <a:defRPr sz="1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380759"/>
            <a:ext cx="4041775" cy="335545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/>
              <a:t>Page </a:t>
            </a:r>
            <a:r>
              <a:rPr lang="de-DE" altLang="zh-CN">
                <a:sym typeface="MS UI Gothic" pitchFamily="34" charset="-128"/>
              </a:rPr>
              <a:t></a:t>
            </a:r>
            <a:r>
              <a:rPr lang="de-DE" altLang="zh-CN"/>
              <a:t> </a:t>
            </a:r>
            <a:fld id="{C718E2C1-53D0-4385-8027-B4A6FB7A78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2" y="631834"/>
            <a:ext cx="8604985" cy="40406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698" y="841772"/>
            <a:ext cx="8701049" cy="1790700"/>
          </a:xfrm>
        </p:spPr>
        <p:txBody>
          <a:bodyPr anchor="b"/>
          <a:lstStyle>
            <a:lvl1pPr algn="ctr">
              <a:defRPr sz="4500" b="1" i="0">
                <a:latin typeface="Microsoft YaHei" panose="020B0503020204020204" pitchFamily="34" charset="-122"/>
                <a:ea typeface="Microsoft YaHei" panose="020B0503020204020204" pitchFamily="34" charset="-122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55108179-B929-40ED-945A-3B85F8B355CF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85520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icrosoft YaHei" panose="020B0503020204020204" pitchFamily="34" charset="-122"/>
                <a:ea typeface="Microsoft YaHei" panose="020B0503020204020204" pitchFamily="34" charset="-122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Font typeface="Wingdings" panose="05000000000000000000" pitchFamily="2" charset="2"/>
              <a:buChar char="n"/>
              <a:defRPr sz="1500"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14350" indent="-171450">
              <a:buFont typeface="Wingdings" panose="05000000000000000000" pitchFamily="2" charset="2"/>
              <a:buChar char="Ø"/>
              <a:defRPr sz="1350"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857250" indent="-171450">
              <a:buFont typeface="Wingdings" panose="05000000000000000000" pitchFamily="2" charset="2"/>
              <a:buChar char="l"/>
              <a:defRPr sz="1200"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defRPr sz="1200"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defRPr sz="1200"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8E946A79-C746-43E8-9959-DDA53D12FB47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4687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04" y="1282305"/>
            <a:ext cx="8708057" cy="2139553"/>
          </a:xfrm>
        </p:spPr>
        <p:txBody>
          <a:bodyPr anchor="b"/>
          <a:lstStyle>
            <a:lvl1pPr algn="ctr">
              <a:defRPr sz="45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04" y="3442099"/>
            <a:ext cx="8708057" cy="112514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B64C42F5-4E96-48D5-A9A1-C3603370599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848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 i="0">
                <a:latin typeface="Microsoft YaHei" panose="020B0503020204020204" pitchFamily="34" charset="-122"/>
                <a:ea typeface="Microsoft YaHei" panose="020B0503020204020204" pitchFamily="34" charset="-122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726142"/>
            <a:ext cx="3886200" cy="3906581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n"/>
              <a:defRPr sz="1500" b="1"/>
            </a:lvl1pPr>
            <a:lvl2pPr marL="514350" indent="-171450">
              <a:buFont typeface="Wingdings" panose="05000000000000000000" pitchFamily="2" charset="2"/>
              <a:buChar char="Ø"/>
              <a:defRPr sz="1350"/>
            </a:lvl2pPr>
            <a:lvl3pPr marL="857250" indent="-171450">
              <a:buFont typeface="Wingdings" panose="05000000000000000000" pitchFamily="2" charset="2"/>
              <a:buChar char="l"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726142"/>
            <a:ext cx="3886200" cy="3906581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n"/>
              <a:defRPr sz="1500" b="1"/>
            </a:lvl1pPr>
            <a:lvl2pPr marL="514350" indent="-171450">
              <a:buFont typeface="Wingdings" panose="05000000000000000000" pitchFamily="2" charset="2"/>
              <a:buChar char="Ø"/>
              <a:defRPr sz="1350"/>
            </a:lvl2pPr>
            <a:lvl3pPr marL="857250" indent="-171450">
              <a:buFont typeface="Wingdings" panose="05000000000000000000" pitchFamily="2" charset="2"/>
              <a:buChar char="l"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55108179-B929-40ED-945A-3B85F8B355CF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4348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675928"/>
            <a:ext cx="3868340" cy="37294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119469"/>
            <a:ext cx="3868340" cy="352277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675928"/>
            <a:ext cx="3887391" cy="37294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119469"/>
            <a:ext cx="3887391" cy="352277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55108179-B929-40ED-945A-3B85F8B355CF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49593" y="165561"/>
            <a:ext cx="5146507" cy="310890"/>
          </a:xfrm>
        </p:spPr>
        <p:txBody>
          <a:bodyPr/>
          <a:lstStyle>
            <a:lvl1pPr algn="ctr">
              <a:defRPr b="1" i="0">
                <a:latin typeface="Microsoft YaHei" panose="020B0503020204020204" pitchFamily="34" charset="-122"/>
                <a:ea typeface="Microsoft YaHei" panose="020B0503020204020204" pitchFamily="34" charset="-122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690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 i="0">
                <a:latin typeface="Microsoft YaHei" panose="020B0503020204020204" pitchFamily="34" charset="-122"/>
                <a:ea typeface="Microsoft YaHei" panose="020B0503020204020204" pitchFamily="34" charset="-122"/>
                <a:cs typeface="Calibri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92A423F3-4919-46DC-8CA0-E0D4876259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2456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A0F693F7-BF83-4089-B92F-A03C1F4C9DA1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195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B0B01EDA-8BD1-4F5B-AE67-043F73CCABD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5443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593" y="165561"/>
            <a:ext cx="5146507" cy="310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267" y="571501"/>
            <a:ext cx="8524975" cy="414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405" y="4869657"/>
            <a:ext cx="5299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55108179-B929-40ED-945A-3B85F8B355CF}" type="slidenum">
              <a:rPr lang="zh-CN" altLang="en-US" smtClean="0"/>
              <a:pPr>
                <a:defRPr/>
              </a:pPr>
              <a:t>‹#›</a:t>
            </a:fld>
            <a:endParaRPr lang="en-US" altLang="zh-C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5" y="1"/>
            <a:ext cx="1853432" cy="507391"/>
          </a:xfrm>
          <a:prstGeom prst="rect">
            <a:avLst/>
          </a:prstGeom>
        </p:spPr>
      </p:pic>
      <p:cxnSp>
        <p:nvCxnSpPr>
          <p:cNvPr id="8" name="Straight Connector 66"/>
          <p:cNvCxnSpPr>
            <a:cxnSpLocks noChangeShapeType="1"/>
          </p:cNvCxnSpPr>
          <p:nvPr/>
        </p:nvCxnSpPr>
        <p:spPr bwMode="auto">
          <a:xfrm>
            <a:off x="0" y="5207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374" y="4840701"/>
            <a:ext cx="3806576" cy="3027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22237" y="4866502"/>
            <a:ext cx="1309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CONFIDENTIAL</a:t>
            </a:r>
          </a:p>
        </p:txBody>
      </p:sp>
      <p:cxnSp>
        <p:nvCxnSpPr>
          <p:cNvPr id="11" name="Straight Connector 66"/>
          <p:cNvCxnSpPr>
            <a:cxnSpLocks noChangeShapeType="1"/>
          </p:cNvCxnSpPr>
          <p:nvPr/>
        </p:nvCxnSpPr>
        <p:spPr bwMode="auto">
          <a:xfrm>
            <a:off x="0" y="4789304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0883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59" r:id="rId14"/>
    <p:sldLayoutId id="2147483658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b="1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n"/>
        <a:defRPr sz="1500" b="1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35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l"/>
        <a:defRPr sz="12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841772"/>
            <a:ext cx="9144000" cy="1790700"/>
          </a:xfrm>
        </p:spPr>
        <p:txBody>
          <a:bodyPr/>
          <a:lstStyle/>
          <a:p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SA15~45</a:t>
            </a:r>
            <a:r>
              <a:rPr lang="zh-CN" alt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系列 螺杆</a:t>
            </a:r>
            <a:r>
              <a:rPr lang="zh-CN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式空压机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935088" y="2787774"/>
            <a:ext cx="5273824" cy="1241822"/>
          </a:xfrm>
        </p:spPr>
        <p:txBody>
          <a:bodyPr/>
          <a:lstStyle/>
          <a:p>
            <a:pPr algn="r"/>
            <a:r>
              <a:rPr lang="zh-CN" altLang="en-US" dirty="0" smtClean="0">
                <a:solidFill>
                  <a:schemeClr val="tx1"/>
                </a:solidFill>
              </a:rPr>
              <a:t>市场部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757959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57BDBA7-5B07-43AF-AC30-4E6119A7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77155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高效、环保的系统设计</a:t>
            </a:r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ADCB4C-9D68-4C80-9AAA-A12CBD849A4B}"/>
              </a:ext>
            </a:extLst>
          </p:cNvPr>
          <p:cNvSpPr/>
          <p:nvPr/>
        </p:nvSpPr>
        <p:spPr>
          <a:xfrm>
            <a:off x="539553" y="1419622"/>
            <a:ext cx="48965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系统及结构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布局遵循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高可靠、高效率、低噪音原则。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三价蓝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白锌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环保接头，端面密封，杜绝泄漏发生。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耐高温高压的无石棉垫片，无有毒气体挥发，保护操作者健康。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合理的布局，小型轻量化设计，在可靠性和更小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的占地面积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上达到平衡，可以更接近用气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点使用，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减少管路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损耗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高效减振装置，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有效隔离机体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在运转时的振动，避免了低频噪音通过固体共振产生的传播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，降低噪音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，提升机组寿命。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235A537-1FDA-4E75-91F9-5CE279013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17381"/>
            <a:ext cx="250725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7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57BDBA7-5B07-43AF-AC30-4E6119A7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914924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强效冷却流场</a:t>
            </a:r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ADCB4C-9D68-4C80-9AAA-A12CBD849A4B}"/>
              </a:ext>
            </a:extLst>
          </p:cNvPr>
          <p:cNvSpPr/>
          <p:nvPr/>
        </p:nvSpPr>
        <p:spPr>
          <a:xfrm>
            <a:off x="263962" y="1484643"/>
            <a:ext cx="41044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采用重负荷、低温差（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6~8℃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）的大型油冷却器及空气冷却器，独特的结构设计和合理的布局，符合空气流动原理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。加大的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进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风口、散热面积，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低噪音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高效风扇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，构成强效冷却流场。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FB61BDF-0357-43E1-9AA3-65F4292A12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54" t="15644" r="12546" b="23341"/>
          <a:stretch/>
        </p:blipFill>
        <p:spPr>
          <a:xfrm>
            <a:off x="2316190" y="2979763"/>
            <a:ext cx="1854480" cy="112392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C078200-A530-48DD-9614-9C6264B13376}"/>
              </a:ext>
            </a:extLst>
          </p:cNvPr>
          <p:cNvSpPr/>
          <p:nvPr/>
        </p:nvSpPr>
        <p:spPr>
          <a:xfrm>
            <a:off x="251520" y="2700665"/>
            <a:ext cx="20060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达成最佳化的油温控制，延长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30%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润滑油寿命，使空压机内部保持适宜温度，提升吸气效率及整机寿命。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59F5913-C4F4-4E53-BB67-A36A1ABF8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001622"/>
            <a:ext cx="3419872" cy="371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11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357E81C2-F7B2-4ED8-AAC4-E45B9F73E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13159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智能控制系统</a:t>
            </a:r>
            <a:endParaRPr lang="en-US" altLang="zh-CN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A206280-D129-404E-8B69-42C21074ED78}"/>
              </a:ext>
            </a:extLst>
          </p:cNvPr>
          <p:cNvSpPr/>
          <p:nvPr/>
        </p:nvSpPr>
        <p:spPr>
          <a:xfrm>
            <a:off x="4572001" y="1761990"/>
            <a:ext cx="4248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一目了然的人机交互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界面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远程开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/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关机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功能。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RS485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通讯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，可以顺序控制多台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机组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主电机和风扇电机的电流监视器。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支持多种语言，使用无国界限制。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1D5E1F11-FC8F-4222-A650-D1E1B0BE9DB3}"/>
              </a:ext>
            </a:extLst>
          </p:cNvPr>
          <p:cNvCxnSpPr/>
          <p:nvPr/>
        </p:nvCxnSpPr>
        <p:spPr bwMode="auto">
          <a:xfrm>
            <a:off x="4572001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EA1168B1-8DBE-4A8E-A242-F946BEDCF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0" y="1419622"/>
            <a:ext cx="3294616" cy="236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1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DC64C0E-9DB8-4B3A-AA2B-523084A29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13159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云端发射装置（可选）</a:t>
            </a:r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D908CEF-A1B0-4A8C-B1CF-5F0A444345AC}"/>
              </a:ext>
            </a:extLst>
          </p:cNvPr>
          <p:cNvSpPr/>
          <p:nvPr/>
        </p:nvSpPr>
        <p:spPr>
          <a:xfrm>
            <a:off x="4572001" y="1761990"/>
            <a:ext cx="3600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实现监控、故障诊断、维修保养的一体化。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通过短信和电邮等方式，把空压机故障信息及运行状况及时发送给指定专业人员。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0F620192-E36B-45F8-9818-87F255EB69DD}"/>
              </a:ext>
            </a:extLst>
          </p:cNvPr>
          <p:cNvCxnSpPr/>
          <p:nvPr/>
        </p:nvCxnSpPr>
        <p:spPr bwMode="auto">
          <a:xfrm>
            <a:off x="4572001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EDD7948A-E311-4983-A21D-E3DEB5333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91630"/>
            <a:ext cx="343322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106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14010" y="2404272"/>
            <a:ext cx="115980" cy="334955"/>
          </a:xfrm>
          <a:prstGeom prst="rect">
            <a:avLst/>
          </a:prstGeom>
          <a:solidFill>
            <a:schemeClr val="bg1"/>
          </a:solidFill>
        </p:spPr>
        <p:txBody>
          <a:bodyPr wrap="none" lIns="57397" tIns="28698" rIns="57397" bIns="28698" spcCol="0" rtlCol="0" anchor="ctr">
            <a:spAutoFit/>
          </a:bodyPr>
          <a:lstStyle/>
          <a:p>
            <a:pPr algn="ctr"/>
            <a:endParaRPr lang="zh-CN" altLang="en-US" i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/>
          <p:cNvSpPr txBox="1">
            <a:spLocks/>
          </p:cNvSpPr>
          <p:nvPr/>
        </p:nvSpPr>
        <p:spPr>
          <a:xfrm>
            <a:off x="0" y="1275899"/>
            <a:ext cx="9144000" cy="2591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/>
            <a:r>
              <a:rPr lang="en-US" altLang="zh-TW" sz="6000" b="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Thank You</a:t>
            </a:r>
            <a:endParaRPr lang="zh-TW" altLang="en-US" sz="6000" b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195279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zh-CN" dirty="0"/>
              <a:t>Page </a:t>
            </a:r>
            <a:r>
              <a:rPr lang="de-DE" altLang="zh-CN" dirty="0">
                <a:sym typeface="MS UI Gothic" pitchFamily="34" charset="-128"/>
              </a:rPr>
              <a:t></a:t>
            </a:r>
            <a:r>
              <a:rPr lang="de-DE" altLang="zh-CN" dirty="0"/>
              <a:t> </a:t>
            </a:r>
            <a:fld id="{8E946A79-C746-43E8-9959-DDA53D12FB47}" type="slidenum">
              <a:rPr lang="zh-CN" altLang="en-US" smtClean="0"/>
              <a:pPr>
                <a:defRPr/>
              </a:pPr>
              <a:t>2</a:t>
            </a:fld>
            <a:endParaRPr lang="en-US" altLang="zh-CN" dirty="0"/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266B8B46-739B-4E82-8D7C-EA01C30703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16463" y="1131888"/>
            <a:ext cx="4427537" cy="647774"/>
          </a:xfrm>
        </p:spPr>
        <p:txBody>
          <a:bodyPr>
            <a:no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altLang="zh-CN" sz="1600" dirty="0" smtClean="0"/>
              <a:t>SA15~45 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经典系列</a:t>
            </a:r>
            <a:endParaRPr lang="en-US" altLang="zh-CN" sz="1600" b="1" dirty="0">
              <a:solidFill>
                <a:srgbClr val="FF000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zh-CN" altLang="en-US" sz="1600" dirty="0"/>
              <a:t>螺杆式空压机</a:t>
            </a:r>
            <a:endParaRPr lang="en-US" altLang="zh-CN" sz="16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96E126A-3A2B-492C-A5DF-B742A1FF8427}"/>
              </a:ext>
            </a:extLst>
          </p:cNvPr>
          <p:cNvSpPr/>
          <p:nvPr/>
        </p:nvSpPr>
        <p:spPr>
          <a:xfrm>
            <a:off x="4283968" y="228371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82525" lvl="1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气量范围：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1.8~7.8m</a:t>
            </a:r>
            <a:r>
              <a:rPr lang="en-US" altLang="zh-CN" sz="1400" i="0" baseline="30000" dirty="0">
                <a:latin typeface="Microsoft YaHei" pitchFamily="34" charset="-122"/>
                <a:ea typeface="Microsoft YaHei" pitchFamily="34" charset="-122"/>
              </a:rPr>
              <a:t>3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/min</a:t>
            </a:r>
          </a:p>
          <a:p>
            <a:pPr marL="782525" lvl="1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压力范围：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0.7~1.25MPa</a:t>
            </a:r>
          </a:p>
          <a:p>
            <a:pPr marL="782525" lvl="1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功率范围：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15 ~ 45 kW</a:t>
            </a:r>
          </a:p>
          <a:p>
            <a:pPr marL="782525" lvl="1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传动方式：皮带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3AFBD80-D442-41C3-8880-795879441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54" r="4618"/>
          <a:stretch/>
        </p:blipFill>
        <p:spPr>
          <a:xfrm>
            <a:off x="0" y="-20268"/>
            <a:ext cx="3635896" cy="516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1781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FE0F140-521B-41F1-8CCA-2612BFE40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79447"/>
            <a:ext cx="2016224" cy="3579848"/>
          </a:xfrm>
          <a:prstGeom prst="rect">
            <a:avLst/>
          </a:prstGeom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D353643-0746-4D30-BADE-10C27953B913}"/>
              </a:ext>
            </a:extLst>
          </p:cNvPr>
          <p:cNvCxnSpPr/>
          <p:nvPr/>
        </p:nvCxnSpPr>
        <p:spPr bwMode="auto">
          <a:xfrm>
            <a:off x="4499992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0197485F-270C-4948-A42C-53F7922103BF}"/>
              </a:ext>
            </a:extLst>
          </p:cNvPr>
          <p:cNvSpPr/>
          <p:nvPr/>
        </p:nvSpPr>
        <p:spPr>
          <a:xfrm>
            <a:off x="4427984" y="1347614"/>
            <a:ext cx="432048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b="1" i="0" dirty="0">
                <a:latin typeface="Microsoft YaHei" pitchFamily="34" charset="-122"/>
                <a:ea typeface="Microsoft YaHei" pitchFamily="34" charset="-122"/>
              </a:rPr>
              <a:t>特点简述：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标配大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机头，低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转速，整机运行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稳定。</a:t>
            </a:r>
            <a:endParaRPr lang="en-US" altLang="zh-CN" sz="1400" i="0" dirty="0" smtClean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采用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英国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HOLROYD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转子加工机加工成型，再经德国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KAPP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KLINGELNBERG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精密转子研磨机精研，齿型精度可达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0.005mm,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表面粗糙度可达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RA0.1~0.2μm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经德国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ZELSS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、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LEITZ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三坐标测量仪严格检测。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即使在连续运转状况下，转子亦保持最佳间隙值稳定而高效。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6" name="标题 2"/>
          <p:cNvSpPr>
            <a:spLocks noGrp="1"/>
          </p:cNvSpPr>
          <p:nvPr>
            <p:ph type="title"/>
          </p:nvPr>
        </p:nvSpPr>
        <p:spPr>
          <a:xfrm>
            <a:off x="3349593" y="165561"/>
            <a:ext cx="5146507" cy="310890"/>
          </a:xfrm>
        </p:spPr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9665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D353643-0746-4D30-BADE-10C27953B913}"/>
              </a:ext>
            </a:extLst>
          </p:cNvPr>
          <p:cNvCxnSpPr/>
          <p:nvPr/>
        </p:nvCxnSpPr>
        <p:spPr bwMode="auto">
          <a:xfrm>
            <a:off x="4788024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0197485F-270C-4948-A42C-53F7922103BF}"/>
              </a:ext>
            </a:extLst>
          </p:cNvPr>
          <p:cNvSpPr/>
          <p:nvPr/>
        </p:nvSpPr>
        <p:spPr>
          <a:xfrm>
            <a:off x="4624487" y="1286962"/>
            <a:ext cx="4320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落差小，效率高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复盛齿型落差较四六齿配比的转子减少了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>25%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，落差小意味着有效压缩效率和热效率可以大大提高。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复盛齿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型转子的转速比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和直径比正好一致，两个螺杆转子刚性一致。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转子的截面积增大，泄漏三角要小的多，而经过近年德国专家们的努力研发，我们转子效率更上了一层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楼。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6" name="图片 6" descr="转速.jpg">
            <a:extLst>
              <a:ext uri="{FF2B5EF4-FFF2-40B4-BE49-F238E27FC236}">
                <a16:creationId xmlns:a16="http://schemas.microsoft.com/office/drawing/2014/main" id="{9F1C90B2-5FF3-4C1C-AA0B-C114AA147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7" y="1851670"/>
            <a:ext cx="4228951" cy="158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7057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57EB961C-1C48-469A-80A6-27370545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13159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高能效主机</a:t>
            </a:r>
            <a:endParaRPr lang="en-US" altLang="zh-CN" dirty="0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5E9A487-876F-4577-899F-49401BDAAA73}"/>
              </a:ext>
            </a:extLst>
          </p:cNvPr>
          <p:cNvCxnSpPr/>
          <p:nvPr/>
        </p:nvCxnSpPr>
        <p:spPr bwMode="auto">
          <a:xfrm>
            <a:off x="4499992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D9D094B0-413D-4FB5-9C9B-37F0F154FA20}"/>
              </a:ext>
            </a:extLst>
          </p:cNvPr>
          <p:cNvSpPr/>
          <p:nvPr/>
        </p:nvSpPr>
        <p:spPr>
          <a:xfrm>
            <a:off x="4427984" y="1707654"/>
            <a:ext cx="4320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来自复盛德国全球研发中心，优化齿形，优化容积效率，能耗优化设计，提高低转速以及工况效率。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部分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轴向进气设计，消除径向不平衡力，压缩过程更平衡。更好利用螺杆的有效长度，压缩效率更高。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延长主机以及轴承寿命，  更低的运行噪音。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64BFA1A-6479-4F0C-B0D5-C10E5D8F5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9622"/>
            <a:ext cx="3096344" cy="247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49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755576" y="1203598"/>
            <a:ext cx="3816424" cy="3360962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en-US" altLang="zh-CN" dirty="0"/>
              <a:t>SKF</a:t>
            </a:r>
            <a:r>
              <a:rPr lang="zh-CN" altLang="en-US" dirty="0"/>
              <a:t>高质量轴承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en-US" altLang="zh-CN" sz="1800" dirty="0"/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800" dirty="0"/>
              <a:t>超大轴承，长轴承寿命</a:t>
            </a:r>
            <a:r>
              <a:rPr lang="zh-CN" altLang="en-US" sz="1800" dirty="0" smtClean="0"/>
              <a:t>设计</a:t>
            </a:r>
            <a:endParaRPr lang="en-US" altLang="zh-CN" sz="1800" dirty="0" smtClean="0"/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800" dirty="0"/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800" dirty="0"/>
              <a:t>按</a:t>
            </a:r>
            <a:r>
              <a:rPr lang="en-US" altLang="zh-CN" sz="1800" dirty="0"/>
              <a:t>ISO L10h</a:t>
            </a:r>
            <a:r>
              <a:rPr lang="zh-CN" altLang="en-US" sz="1800" dirty="0" smtClean="0"/>
              <a:t>理论计算，最长使用寿命 </a:t>
            </a:r>
            <a:r>
              <a:rPr lang="en-US" altLang="zh-CN" sz="1800" dirty="0" smtClean="0"/>
              <a:t>100,000h</a:t>
            </a:r>
            <a:r>
              <a:rPr lang="zh-CN" altLang="en-US" sz="1800" dirty="0" smtClean="0"/>
              <a:t>。</a:t>
            </a:r>
            <a:endParaRPr lang="en-US" altLang="zh-CN" sz="1800" dirty="0" smtClean="0"/>
          </a:p>
          <a:p>
            <a:pPr marL="439626" lvl="1" indent="0">
              <a:buClr>
                <a:srgbClr val="FF0000"/>
              </a:buClr>
              <a:buNone/>
            </a:pP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zh-CN" smtClean="0"/>
              <a:t>Page </a:t>
            </a:r>
            <a:r>
              <a:rPr lang="de-DE" altLang="zh-CN" smtClean="0">
                <a:sym typeface="MS UI Gothic" pitchFamily="34" charset="-128"/>
              </a:rPr>
              <a:t></a:t>
            </a:r>
            <a:r>
              <a:rPr lang="de-DE" altLang="zh-CN" smtClean="0"/>
              <a:t> </a:t>
            </a:r>
            <a:fld id="{8E946A79-C746-43E8-9959-DDA53D12FB47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713074"/>
            <a:ext cx="2664183" cy="2182557"/>
          </a:xfrm>
          <a:prstGeom prst="rect">
            <a:avLst/>
          </a:prstGeom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15E9A487-876F-4577-899F-49401BDAAA73}"/>
              </a:ext>
            </a:extLst>
          </p:cNvPr>
          <p:cNvCxnSpPr/>
          <p:nvPr/>
        </p:nvCxnSpPr>
        <p:spPr bwMode="auto">
          <a:xfrm>
            <a:off x="4644008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908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2385EBBC-1859-4A1C-8E27-BE9332011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13159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安全、高效的空滤系统</a:t>
            </a:r>
            <a:endParaRPr lang="en-US" altLang="zh-CN" dirty="0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5E9A487-876F-4577-899F-49401BDAAA73}"/>
              </a:ext>
            </a:extLst>
          </p:cNvPr>
          <p:cNvCxnSpPr/>
          <p:nvPr/>
        </p:nvCxnSpPr>
        <p:spPr bwMode="auto">
          <a:xfrm>
            <a:off x="4499992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F87ACDEF-E3D5-43B3-AB6F-200520250B45}"/>
              </a:ext>
            </a:extLst>
          </p:cNvPr>
          <p:cNvSpPr/>
          <p:nvPr/>
        </p:nvSpPr>
        <p:spPr>
          <a:xfrm>
            <a:off x="4572001" y="1761990"/>
            <a:ext cx="36003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空气中大颗粒的尘埃会随旋风气流掉入空滤壳前端的橡皮槽，不会吸附在滤芯表面造成堵塞。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长寿命滤芯，过滤面积大，吸气阻力小。独立进风风道设计，提高吸气密度及整机压缩效率。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7DD4E7A-041A-468F-870F-9AB5F0AD3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707654"/>
            <a:ext cx="2081775" cy="201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3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57BDBA7-5B07-43AF-AC30-4E6119A7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032" y="1131590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进气阀容调</a:t>
            </a:r>
            <a:endParaRPr lang="en-US" altLang="zh-CN" dirty="0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5E9A487-876F-4577-899F-49401BDAAA73}"/>
              </a:ext>
            </a:extLst>
          </p:cNvPr>
          <p:cNvCxnSpPr/>
          <p:nvPr/>
        </p:nvCxnSpPr>
        <p:spPr bwMode="auto">
          <a:xfrm>
            <a:off x="4499992" y="1289920"/>
            <a:ext cx="0" cy="29523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8FADCB4C-9D68-4C80-9AAA-A12CBD849A4B}"/>
              </a:ext>
            </a:extLst>
          </p:cNvPr>
          <p:cNvSpPr/>
          <p:nvPr/>
        </p:nvSpPr>
        <p:spPr>
          <a:xfrm>
            <a:off x="4572001" y="1761990"/>
            <a:ext cx="3600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集止逆、断油、容调等功能于一体，低压降设计，使吸气效率最佳化。</a:t>
            </a:r>
            <a: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sz="1400" i="0" dirty="0">
                <a:latin typeface="Microsoft YaHei" pitchFamily="34" charset="-122"/>
                <a:ea typeface="Microsoft YaHei" pitchFamily="34" charset="-122"/>
              </a:rPr>
            </a:b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在工作中能随着压力需求变化，自动调整进气，并且更为精准。</a:t>
            </a:r>
            <a:endParaRPr lang="en-US" altLang="zh-CN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1C76527-9F65-4C92-94BD-D8D8EFE96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42730"/>
            <a:ext cx="1940196" cy="176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35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SA15~45 </a:t>
            </a:r>
            <a:r>
              <a:rPr lang="zh-CN" altLang="en-US" dirty="0"/>
              <a:t>系列螺杆式</a:t>
            </a:r>
            <a:r>
              <a:rPr lang="zh-CN" altLang="en-US" dirty="0" smtClean="0"/>
              <a:t>空压机</a:t>
            </a:r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57BDBA7-5B07-43AF-AC30-4E6119A7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34845"/>
            <a:ext cx="3888432" cy="432048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zh-CN" altLang="en-US" dirty="0"/>
              <a:t>高效油气分离系统</a:t>
            </a:r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ADCB4C-9D68-4C80-9AAA-A12CBD849A4B}"/>
              </a:ext>
            </a:extLst>
          </p:cNvPr>
          <p:cNvSpPr/>
          <p:nvPr/>
        </p:nvSpPr>
        <p:spPr>
          <a:xfrm>
            <a:off x="539553" y="1419622"/>
            <a:ext cx="43924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特大容积油气筒，减少了油气分离过程中润滑油泡沫的产生，稳定气源。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加大的油细分离器设计使油气分离面积更大，在具备更好的过滤效果的同时，也减少了油气分离过程中所产生的压降，使整个空气压缩系统的效率更高。</a:t>
            </a:r>
          </a:p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endParaRPr lang="zh-CN" altLang="en-US" sz="1400" i="0" dirty="0"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A24AF8F-4005-46A9-AB6E-A8DEC4889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1267719"/>
            <a:ext cx="1269375" cy="2741040"/>
          </a:xfrm>
          <a:prstGeom prst="rect">
            <a:avLst/>
          </a:prstGeom>
        </p:spPr>
      </p:pic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7CD1ECA-6716-4D25-A62E-D5FDA93E59F1}"/>
              </a:ext>
            </a:extLst>
          </p:cNvPr>
          <p:cNvSpPr txBox="1">
            <a:spLocks/>
          </p:cNvSpPr>
          <p:nvPr/>
        </p:nvSpPr>
        <p:spPr bwMode="auto">
          <a:xfrm>
            <a:off x="791580" y="3091488"/>
            <a:ext cx="38884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25" tIns="43962" rIns="87925" bIns="43962" numCol="1" anchor="t" anchorCtr="0" compatLnSpc="1">
            <a:prstTxWarp prst="textNoShape">
              <a:avLst/>
            </a:prstTxWarp>
          </a:bodyPr>
          <a:lstStyle>
            <a:lvl1pPr marL="329719" indent="-329719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  <a:cs typeface="微软雅黑"/>
              </a:defRPr>
            </a:lvl1pPr>
            <a:lvl2pPr marL="714392" indent="-27476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n"/>
              <a:defRPr sz="190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  <a:cs typeface="微软雅黑"/>
              </a:defRPr>
            </a:lvl2pPr>
            <a:lvl3pPr marL="1099063" indent="-219813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Wingdings" pitchFamily="2" charset="2"/>
              <a:buChar char="n"/>
              <a:defRPr sz="170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  <a:cs typeface="微软雅黑"/>
              </a:defRPr>
            </a:lvl3pPr>
            <a:lvl4pPr marL="1538688" indent="-219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  <a:cs typeface="微软雅黑"/>
              </a:defRPr>
            </a:lvl4pPr>
            <a:lvl5pPr marL="1978313" indent="-2198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华文细黑" pitchFamily="2" charset="-122"/>
                <a:cs typeface="华文细黑"/>
              </a:defRPr>
            </a:lvl5pPr>
            <a:lvl6pPr marL="2417939" indent="-219813" algn="l" rtl="0" eaLnBrk="1" fontAlgn="base" hangingPunct="1">
              <a:spcBef>
                <a:spcPct val="2000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+mn-lt"/>
                <a:ea typeface="+mn-ea"/>
              </a:defRPr>
            </a:lvl6pPr>
            <a:lvl7pPr marL="2857563" indent="-219813" algn="l" rtl="0" eaLnBrk="1" fontAlgn="base" hangingPunct="1">
              <a:spcBef>
                <a:spcPct val="2000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+mn-lt"/>
                <a:ea typeface="+mn-ea"/>
              </a:defRPr>
            </a:lvl7pPr>
            <a:lvl8pPr marL="3297189" indent="-219813" algn="l" rtl="0" eaLnBrk="1" fontAlgn="base" hangingPunct="1">
              <a:spcBef>
                <a:spcPct val="2000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+mn-lt"/>
                <a:ea typeface="+mn-ea"/>
              </a:defRPr>
            </a:lvl8pPr>
            <a:lvl9pPr marL="3736814" indent="-219813" algn="l" rtl="0" eaLnBrk="1" fontAlgn="base" hangingPunct="1">
              <a:spcBef>
                <a:spcPct val="20000"/>
              </a:spcBef>
              <a:spcAft>
                <a:spcPct val="0"/>
              </a:spcAft>
              <a:defRPr sz="19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FF0000"/>
              </a:buClr>
            </a:pPr>
            <a:r>
              <a:rPr lang="zh-CN" altLang="en-US" i="0" kern="0" dirty="0"/>
              <a:t>高效油过滤器</a:t>
            </a:r>
            <a:endParaRPr lang="en-US" altLang="zh-CN" i="0" kern="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3AE52E2-53C9-4A18-B20F-000F598BF5E4}"/>
              </a:ext>
            </a:extLst>
          </p:cNvPr>
          <p:cNvSpPr/>
          <p:nvPr/>
        </p:nvSpPr>
        <p:spPr>
          <a:xfrm>
            <a:off x="575556" y="3632706"/>
            <a:ext cx="4392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2525" lvl="1" indent="-342900"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更有效地滤除润滑油中的</a:t>
            </a:r>
            <a:r>
              <a:rPr lang="zh-CN" altLang="en-US" sz="1400" i="0" dirty="0" smtClean="0">
                <a:latin typeface="Microsoft YaHei" pitchFamily="34" charset="-122"/>
                <a:ea typeface="Microsoft YaHei" pitchFamily="34" charset="-122"/>
              </a:rPr>
              <a:t>杂质及</a:t>
            </a:r>
            <a:r>
              <a:rPr lang="zh-CN" altLang="en-US" sz="1400" i="0" dirty="0">
                <a:latin typeface="Microsoft YaHei" pitchFamily="34" charset="-122"/>
                <a:ea typeface="Microsoft YaHei" pitchFamily="34" charset="-122"/>
              </a:rPr>
              <a:t>劣化物，最大限度确保主机的使用寿命。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0328BD2-6828-4AED-9F9D-1544C1663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2603217"/>
            <a:ext cx="1447088" cy="140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82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  <p:bldP spid="11" grpId="0" build="p"/>
      <p:bldP spid="13" grpId="0"/>
    </p:bldLst>
  </p:timing>
</p:sld>
</file>

<file path=ppt/theme/theme1.xml><?xml version="1.0" encoding="utf-8"?>
<a:theme xmlns:a="http://schemas.openxmlformats.org/drawingml/2006/main" name="Sample_簡報題目_YYYYMMDD-V2 (16比9)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ple_簡報題目_YYYYMMDD-V2 (16比9)" id="{8F59E5CA-4A43-4347-B6BD-B08EA2CEB5FF}" vid="{5EF9EFE5-24E8-4D2C-8F48-D60A5B852E6C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主题模板</Template>
  <TotalTime>41907</TotalTime>
  <Words>558</Words>
  <Application>Microsoft Office PowerPoint</Application>
  <PresentationFormat>全屏显示(16:9)</PresentationFormat>
  <Paragraphs>74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Aharoni</vt:lpstr>
      <vt:lpstr>微軟正黑體</vt:lpstr>
      <vt:lpstr>MS UI Gothic</vt:lpstr>
      <vt:lpstr>华文细黑</vt:lpstr>
      <vt:lpstr>宋体</vt:lpstr>
      <vt:lpstr>微软雅黑</vt:lpstr>
      <vt:lpstr>微软雅黑</vt:lpstr>
      <vt:lpstr>Arial</vt:lpstr>
      <vt:lpstr>Calibri</vt:lpstr>
      <vt:lpstr>Wingdings</vt:lpstr>
      <vt:lpstr>Sample_簡報題目_YYYYMMDD-V2 (16比9)</vt:lpstr>
      <vt:lpstr>SA15~45系列 螺杆式空压机</vt:lpstr>
      <vt:lpstr>PowerPoint 演示文稿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SA15~45 系列螺杆式空压机</vt:lpstr>
      <vt:lpstr>PowerPoint 演示文稿</vt:lpstr>
    </vt:vector>
  </TitlesOfParts>
  <Company>NordriDesign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NordriDesign</dc:creator>
  <cp:keywords>ppt幻灯设计/ppt模板设计</cp:keywords>
  <dc:description>nordridesign.com</dc:description>
  <cp:lastModifiedBy>Kerin Yi 伊子龙</cp:lastModifiedBy>
  <cp:revision>1572</cp:revision>
  <cp:lastPrinted>2017-06-20T07:12:48Z</cp:lastPrinted>
  <dcterms:created xsi:type="dcterms:W3CDTF">2008-05-06T01:42:58Z</dcterms:created>
  <dcterms:modified xsi:type="dcterms:W3CDTF">2025-03-17T03:51:11Z</dcterms:modified>
</cp:coreProperties>
</file>